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5" r:id="rId1"/>
  </p:sldMasterIdLst>
  <p:notesMasterIdLst>
    <p:notesMasterId r:id="rId11"/>
  </p:notesMasterIdLst>
  <p:sldIdLst>
    <p:sldId id="276" r:id="rId2"/>
    <p:sldId id="274" r:id="rId3"/>
    <p:sldId id="381" r:id="rId4"/>
    <p:sldId id="374" r:id="rId5"/>
    <p:sldId id="375" r:id="rId6"/>
    <p:sldId id="380" r:id="rId7"/>
    <p:sldId id="377" r:id="rId8"/>
    <p:sldId id="379" r:id="rId9"/>
    <p:sldId id="378" r:id="rId10"/>
  </p:sldIdLst>
  <p:sldSz cx="9144000" cy="5143500" type="screen16x9"/>
  <p:notesSz cx="6858000" cy="9144000"/>
  <p:embeddedFontLst>
    <p:embeddedFont>
      <p:font typeface="Hiragino Sans W5" panose="020B0400000000000000" pitchFamily="34" charset="-128"/>
      <p:regular r:id="rId12"/>
    </p:embeddedFont>
    <p:embeddedFont>
      <p:font typeface="Meiryo" panose="020B0604030504040204" pitchFamily="34" charset="-128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CBA9F-8FA9-4B69-9748-00617B4F0547}">
  <a:tblStyle styleId="{B38CBA9F-8FA9-4B69-9748-00617B4F05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1339"/>
  </p:normalViewPr>
  <p:slideViewPr>
    <p:cSldViewPr snapToGrid="0">
      <p:cViewPr>
        <p:scale>
          <a:sx n="115" d="100"/>
          <a:sy n="115" d="100"/>
        </p:scale>
        <p:origin x="18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3898d3d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03898d3d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003898d3d7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003898d3d7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889E6540-AF52-AE19-51B6-09147538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3898d3d7_0_150:notes">
            <a:extLst>
              <a:ext uri="{FF2B5EF4-FFF2-40B4-BE49-F238E27FC236}">
                <a16:creationId xmlns:a16="http://schemas.microsoft.com/office/drawing/2014/main" id="{AA9CA5A6-6034-80B9-E7EE-18E469F8D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03898d3d7_0_150:notes">
            <a:extLst>
              <a:ext uri="{FF2B5EF4-FFF2-40B4-BE49-F238E27FC236}">
                <a16:creationId xmlns:a16="http://schemas.microsoft.com/office/drawing/2014/main" id="{D5A4464D-F571-6066-720A-012C7BC8E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16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3011C2E6-69DD-6643-E40B-C45E1F813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3898d3d7_0_150:notes">
            <a:extLst>
              <a:ext uri="{FF2B5EF4-FFF2-40B4-BE49-F238E27FC236}">
                <a16:creationId xmlns:a16="http://schemas.microsoft.com/office/drawing/2014/main" id="{FA779100-8BE7-0316-0819-4B0F65573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03898d3d7_0_150:notes">
            <a:extLst>
              <a:ext uri="{FF2B5EF4-FFF2-40B4-BE49-F238E27FC236}">
                <a16:creationId xmlns:a16="http://schemas.microsoft.com/office/drawing/2014/main" id="{946011A1-75AC-369D-83C2-25961D53C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787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CD90E6AF-7D8B-21BB-37D5-FD2AE541B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3898d3d7_0_150:notes">
            <a:extLst>
              <a:ext uri="{FF2B5EF4-FFF2-40B4-BE49-F238E27FC236}">
                <a16:creationId xmlns:a16="http://schemas.microsoft.com/office/drawing/2014/main" id="{D7E59B43-DBB7-A55E-5CAB-0C9850695B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03898d3d7_0_150:notes">
            <a:extLst>
              <a:ext uri="{FF2B5EF4-FFF2-40B4-BE49-F238E27FC236}">
                <a16:creationId xmlns:a16="http://schemas.microsoft.com/office/drawing/2014/main" id="{77BE7199-FC82-9E5A-DDA8-22A29217B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754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7579BB0E-6F6A-9540-47FC-0E8D0B223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3898d3d7_0_150:notes">
            <a:extLst>
              <a:ext uri="{FF2B5EF4-FFF2-40B4-BE49-F238E27FC236}">
                <a16:creationId xmlns:a16="http://schemas.microsoft.com/office/drawing/2014/main" id="{7BFDD52C-2209-7D0B-B504-630AB5AA53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03898d3d7_0_150:notes">
            <a:extLst>
              <a:ext uri="{FF2B5EF4-FFF2-40B4-BE49-F238E27FC236}">
                <a16:creationId xmlns:a16="http://schemas.microsoft.com/office/drawing/2014/main" id="{DDBAD247-3DFF-14A6-5EE9-055509C319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733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607A6918-66A6-1404-F787-F9E32B667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3898d3d7_0_150:notes">
            <a:extLst>
              <a:ext uri="{FF2B5EF4-FFF2-40B4-BE49-F238E27FC236}">
                <a16:creationId xmlns:a16="http://schemas.microsoft.com/office/drawing/2014/main" id="{628880D9-EE3C-288A-6E32-883E3D8A2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03898d3d7_0_150:notes">
            <a:extLst>
              <a:ext uri="{FF2B5EF4-FFF2-40B4-BE49-F238E27FC236}">
                <a16:creationId xmlns:a16="http://schemas.microsoft.com/office/drawing/2014/main" id="{00A126E3-6625-434E-8D6B-A1241DC87A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ja-JP" sz="1100" b="1" dirty="0"/>
              <a:t>5,000km/</a:t>
            </a:r>
            <a:r>
              <a:rPr lang="ja-JP" altLang="en-US" sz="1100" b="1"/>
              <a:t>年 </a:t>
            </a:r>
            <a:r>
              <a:rPr lang="en-US" altLang="ja-JP" sz="1100" b="1" dirty="0"/>
              <a:t>X 32,000</a:t>
            </a:r>
            <a:r>
              <a:rPr lang="ja-JP" altLang="en-US" sz="1100" b="1"/>
              <a:t>円</a:t>
            </a:r>
            <a:r>
              <a:rPr lang="en-US" altLang="ja-JP" sz="1100" b="1" dirty="0"/>
              <a:t>/km = 1.6</a:t>
            </a:r>
            <a:r>
              <a:rPr lang="ja-JP" altLang="en-US" sz="1100" b="1"/>
              <a:t>兆円</a:t>
            </a:r>
            <a:r>
              <a:rPr lang="en-US" altLang="ja-JP" sz="1100" b="1" dirty="0"/>
              <a:t> X 0.4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ja-JP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ja-JP" altLang="en-US" sz="1100"/>
              <a:t>都市更新距離合計（</a:t>
            </a:r>
            <a:r>
              <a:rPr lang="en-US" altLang="ja-JP" sz="1100" dirty="0"/>
              <a:t>1300km</a:t>
            </a:r>
            <a:r>
              <a:rPr lang="ja-JP" altLang="en-US" sz="1100"/>
              <a:t>）、上位</a:t>
            </a:r>
            <a:r>
              <a:rPr lang="en-US" altLang="ja-JP" sz="1100" dirty="0"/>
              <a:t>30</a:t>
            </a:r>
            <a:r>
              <a:rPr lang="ja-JP" altLang="en-US" sz="1100"/>
              <a:t>社のシェア率</a:t>
            </a:r>
            <a:r>
              <a:rPr lang="en-US" altLang="ja-JP" sz="1100" dirty="0"/>
              <a:t>25%</a:t>
            </a:r>
            <a:r>
              <a:rPr lang="ja-JP" altLang="en-US" sz="1100"/>
              <a:t>、技術導入率</a:t>
            </a:r>
            <a:r>
              <a:rPr lang="en-US" altLang="ja-JP" sz="1100" dirty="0"/>
              <a:t>1%</a:t>
            </a:r>
            <a:r>
              <a:rPr lang="ja-JP" altLang="en-US" sz="1100"/>
              <a:t>、</a:t>
            </a:r>
            <a:r>
              <a:rPr lang="en-US" altLang="ja-JP" sz="1100" dirty="0"/>
              <a:t>Dig zero</a:t>
            </a:r>
            <a:r>
              <a:rPr lang="ja-JP" altLang="en-US" sz="1100"/>
              <a:t>単価</a:t>
            </a:r>
            <a:r>
              <a:rPr lang="en-US" altLang="ja-JP" sz="1100" dirty="0"/>
              <a:t> 1600/km</a:t>
            </a:r>
            <a:endParaRPr lang="ja-JP" altLang="en-US" sz="1100"/>
          </a:p>
        </p:txBody>
      </p:sp>
    </p:spTree>
    <p:extLst>
      <p:ext uri="{BB962C8B-B14F-4D97-AF65-F5344CB8AC3E}">
        <p14:creationId xmlns:p14="http://schemas.microsoft.com/office/powerpoint/2010/main" val="3217086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98A8A8A7-6AAC-F256-CB1F-7E0E6E2A2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3898d3d7_0_150:notes">
            <a:extLst>
              <a:ext uri="{FF2B5EF4-FFF2-40B4-BE49-F238E27FC236}">
                <a16:creationId xmlns:a16="http://schemas.microsoft.com/office/drawing/2014/main" id="{22BB9D7E-24B0-2B9E-8798-B8709502B0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03898d3d7_0_150:notes">
            <a:extLst>
              <a:ext uri="{FF2B5EF4-FFF2-40B4-BE49-F238E27FC236}">
                <a16:creationId xmlns:a16="http://schemas.microsoft.com/office/drawing/2014/main" id="{979A205C-C362-FABE-EA93-5E85218901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1581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>
          <a:extLst>
            <a:ext uri="{FF2B5EF4-FFF2-40B4-BE49-F238E27FC236}">
              <a16:creationId xmlns:a16="http://schemas.microsoft.com/office/drawing/2014/main" id="{27C889B1-F0AF-32E5-13B8-990344B12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03898d3d7_0_150:notes">
            <a:extLst>
              <a:ext uri="{FF2B5EF4-FFF2-40B4-BE49-F238E27FC236}">
                <a16:creationId xmlns:a16="http://schemas.microsoft.com/office/drawing/2014/main" id="{26C0952C-6FCD-132D-F68E-34FE3B900C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03898d3d7_0_150:notes">
            <a:extLst>
              <a:ext uri="{FF2B5EF4-FFF2-40B4-BE49-F238E27FC236}">
                <a16:creationId xmlns:a16="http://schemas.microsoft.com/office/drawing/2014/main" id="{D2B96D53-9FEA-466A-20B1-226A28D742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535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4702750"/>
            <a:ext cx="9144000" cy="44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830392" y="810256"/>
            <a:ext cx="745763" cy="45826"/>
            <a:chOff x="4580561" y="2589004"/>
            <a:chExt cx="1064464" cy="25200"/>
          </a:xfrm>
        </p:grpSpPr>
        <p:sp>
          <p:nvSpPr>
            <p:cNvPr id="22" name="Google Shape;22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9450" y="247050"/>
            <a:ext cx="76887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9450" y="1041525"/>
            <a:ext cx="7688700" cy="3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Meiryo"/>
              <a:buNone/>
              <a:defRPr sz="1800">
                <a:latin typeface="Meiryo"/>
                <a:ea typeface="Meiryo"/>
                <a:cs typeface="Meiryo"/>
                <a:sym typeface="Meiry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Meiryo"/>
              <a:buNone/>
              <a:defRPr sz="1800">
                <a:latin typeface="Meiryo"/>
                <a:ea typeface="Meiryo"/>
                <a:cs typeface="Meiryo"/>
                <a:sym typeface="Meiry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Meiryo"/>
              <a:buNone/>
              <a:defRPr sz="1800">
                <a:latin typeface="Meiryo"/>
                <a:ea typeface="Meiryo"/>
                <a:cs typeface="Meiryo"/>
                <a:sym typeface="Meiry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Meiryo"/>
              <a:buNone/>
              <a:defRPr sz="1800">
                <a:latin typeface="Meiryo"/>
                <a:ea typeface="Meiryo"/>
                <a:cs typeface="Meiryo"/>
                <a:sym typeface="Meiry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Meiryo"/>
              <a:buNone/>
              <a:defRPr sz="1800">
                <a:latin typeface="Meiryo"/>
                <a:ea typeface="Meiryo"/>
                <a:cs typeface="Meiryo"/>
                <a:sym typeface="Meiry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Meiryo"/>
              <a:buNone/>
              <a:defRPr sz="1800">
                <a:latin typeface="Meiryo"/>
                <a:ea typeface="Meiryo"/>
                <a:cs typeface="Meiryo"/>
                <a:sym typeface="Meiry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Meiryo"/>
              <a:buNone/>
              <a:defRPr sz="1800">
                <a:latin typeface="Meiryo"/>
                <a:ea typeface="Meiryo"/>
                <a:cs typeface="Meiryo"/>
                <a:sym typeface="Meiry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Meiryo"/>
              <a:buNone/>
              <a:defRPr sz="1800"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2"/>
          </p:nvPr>
        </p:nvSpPr>
        <p:spPr>
          <a:xfrm>
            <a:off x="5174225" y="810250"/>
            <a:ext cx="3374400" cy="35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830392" y="810256"/>
            <a:ext cx="745763" cy="45826"/>
            <a:chOff x="4580561" y="2589004"/>
            <a:chExt cx="1064464" cy="25200"/>
          </a:xfrm>
        </p:grpSpPr>
        <p:sp>
          <p:nvSpPr>
            <p:cNvPr id="104" name="Google Shape;10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8" name="Google Shape;108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eiryo"/>
              <a:buNone/>
              <a:defRPr sz="8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eiryo"/>
              <a:buNone/>
              <a:defRPr sz="8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eiryo"/>
              <a:buNone/>
              <a:defRPr sz="8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eiryo"/>
              <a:buNone/>
              <a:defRPr sz="8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eiryo"/>
              <a:buNone/>
              <a:defRPr sz="8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eiryo"/>
              <a:buNone/>
              <a:defRPr sz="8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eiryo"/>
              <a:buNone/>
              <a:defRPr sz="8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Meiryo"/>
              <a:buNone/>
              <a:defRPr sz="8000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937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0" y="890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38275"/>
            <a:ext cx="8520600" cy="6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eiryo"/>
              <a:buNone/>
              <a:defRPr sz="2800" b="1">
                <a:solidFill>
                  <a:schemeClr val="dk2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lvl="1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lvl="2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lvl="3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lvl="4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lvl="5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lvl="6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lvl="7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lvl="8" indent="-3937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61" r:id="rId3"/>
    <p:sldLayoutId id="2147483662" r:id="rId4"/>
    <p:sldLayoutId id="2147483663" r:id="rId5"/>
    <p:sldLayoutId id="214748366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e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Image">
            <a:extLst>
              <a:ext uri="{FF2B5EF4-FFF2-40B4-BE49-F238E27FC236}">
                <a16:creationId xmlns:a16="http://schemas.microsoft.com/office/drawing/2014/main" id="{DCFAD8C3-F459-5B8B-6C52-5773D1132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824" y="3327430"/>
            <a:ext cx="1516232" cy="181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図 18" descr="屋内, キッチン, 冷蔵庫, 異なる が含まれている画像&#10;&#10;自動的に生成された説明">
            <a:extLst>
              <a:ext uri="{FF2B5EF4-FFF2-40B4-BE49-F238E27FC236}">
                <a16:creationId xmlns:a16="http://schemas.microsoft.com/office/drawing/2014/main" id="{28AE8A88-E4A6-04C2-4F88-CB5713748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571997" y="3790228"/>
            <a:ext cx="1907268" cy="1323187"/>
          </a:xfrm>
          <a:prstGeom prst="rect">
            <a:avLst/>
          </a:prstGeom>
        </p:spPr>
      </p:pic>
      <p:sp>
        <p:nvSpPr>
          <p:cNvPr id="308" name="Google Shape;308;p39"/>
          <p:cNvSpPr txBox="1">
            <a:spLocks noGrp="1"/>
          </p:cNvSpPr>
          <p:nvPr>
            <p:ph type="title"/>
          </p:nvPr>
        </p:nvSpPr>
        <p:spPr>
          <a:xfrm>
            <a:off x="729450" y="247050"/>
            <a:ext cx="1656911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自己紹介</a:t>
            </a:r>
            <a:endParaRPr dirty="0"/>
          </a:p>
        </p:txBody>
      </p:sp>
      <p:sp>
        <p:nvSpPr>
          <p:cNvPr id="310" name="Google Shape;310;p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1</a:t>
            </a:fld>
            <a:endParaRPr/>
          </a:p>
        </p:txBody>
      </p:sp>
      <p:pic>
        <p:nvPicPr>
          <p:cNvPr id="4" name="図 3" descr="屋外に立っている男性&#10;&#10;自動的に生成された説明">
            <a:extLst>
              <a:ext uri="{FF2B5EF4-FFF2-40B4-BE49-F238E27FC236}">
                <a16:creationId xmlns:a16="http://schemas.microsoft.com/office/drawing/2014/main" id="{4A0B845D-836D-8391-4C8D-B014E51496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2" r="697" b="1426"/>
          <a:stretch/>
        </p:blipFill>
        <p:spPr>
          <a:xfrm>
            <a:off x="385193" y="402948"/>
            <a:ext cx="1851229" cy="1896263"/>
          </a:xfrm>
          <a:prstGeom prst="rect">
            <a:avLst/>
          </a:prstGeom>
        </p:spPr>
      </p:pic>
      <p:pic>
        <p:nvPicPr>
          <p:cNvPr id="6" name="図 5" descr="屋外, 草, 飛ぶ, 飛行機 が含まれている画像&#10;&#10;自動的に生成された説明">
            <a:extLst>
              <a:ext uri="{FF2B5EF4-FFF2-40B4-BE49-F238E27FC236}">
                <a16:creationId xmlns:a16="http://schemas.microsoft.com/office/drawing/2014/main" id="{1706CD8D-CE96-DF80-CAED-C5A52AFBD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908" y="2558066"/>
            <a:ext cx="1692545" cy="2555350"/>
          </a:xfrm>
          <a:prstGeom prst="rect">
            <a:avLst/>
          </a:prstGeom>
        </p:spPr>
      </p:pic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01FB6B95-2943-A019-7F9E-ED848F5BD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3" r="15118"/>
          <a:stretch/>
        </p:blipFill>
        <p:spPr bwMode="auto">
          <a:xfrm rot="16200000">
            <a:off x="4937806" y="2205942"/>
            <a:ext cx="1175654" cy="190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35B9825-3A15-D7B9-B9D9-6DAC95F9AF88}"/>
              </a:ext>
            </a:extLst>
          </p:cNvPr>
          <p:cNvSpPr txBox="1"/>
          <p:nvPr/>
        </p:nvSpPr>
        <p:spPr>
          <a:xfrm>
            <a:off x="2790129" y="3881"/>
            <a:ext cx="5997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1800">
                <a:solidFill>
                  <a:srgbClr val="00206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土木系のバックグラウンド</a:t>
            </a:r>
            <a:endParaRPr lang="en-US" altLang="ja-JP" sz="1800" dirty="0">
              <a:solidFill>
                <a:srgbClr val="00206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sz="1800" dirty="0">
                <a:solidFill>
                  <a:srgbClr val="00206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AI</a:t>
            </a:r>
            <a:r>
              <a:rPr kumimoji="1" lang="ja-JP" altLang="en-US" sz="1800">
                <a:solidFill>
                  <a:srgbClr val="00206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・宇宙領域における研究と業務経験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BB35137-4848-DA10-34AB-AFB859BF4AB7}"/>
              </a:ext>
            </a:extLst>
          </p:cNvPr>
          <p:cNvSpPr txBox="1"/>
          <p:nvPr/>
        </p:nvSpPr>
        <p:spPr>
          <a:xfrm>
            <a:off x="2790129" y="2175727"/>
            <a:ext cx="6252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ja-JP" altLang="en-US" sz="1800">
                <a:solidFill>
                  <a:srgbClr val="00206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航空宇宙系団体立ち上げ・ハードウェア</a:t>
            </a:r>
            <a:r>
              <a:rPr kumimoji="1" lang="ja-JP" altLang="en-US" sz="1800">
                <a:solidFill>
                  <a:srgbClr val="002060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開発経験</a:t>
            </a:r>
            <a:endParaRPr kumimoji="1" lang="en-US" altLang="ja-JP" sz="1800" dirty="0">
              <a:solidFill>
                <a:srgbClr val="002060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pic>
        <p:nvPicPr>
          <p:cNvPr id="10" name="図 9" descr="テーブル, 座る, 食品, 作品 が含まれている画像&#10;&#10;自動的に生成された説明">
            <a:extLst>
              <a:ext uri="{FF2B5EF4-FFF2-40B4-BE49-F238E27FC236}">
                <a16:creationId xmlns:a16="http://schemas.microsoft.com/office/drawing/2014/main" id="{BDA400CC-33BC-96F0-9596-CF8FFC97B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7908" y="657334"/>
            <a:ext cx="1119757" cy="1518393"/>
          </a:xfrm>
          <a:prstGeom prst="rect">
            <a:avLst/>
          </a:prstGeom>
        </p:spPr>
      </p:pic>
      <p:pic>
        <p:nvPicPr>
          <p:cNvPr id="11" name="図 10" descr="草の上を歩いている人の足&#10;&#10;中程度の精度で自動的に生成された説明">
            <a:extLst>
              <a:ext uri="{FF2B5EF4-FFF2-40B4-BE49-F238E27FC236}">
                <a16:creationId xmlns:a16="http://schemas.microsoft.com/office/drawing/2014/main" id="{B753C677-5811-E027-6176-77E32BC576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819008" y="832626"/>
            <a:ext cx="1534975" cy="1151231"/>
          </a:xfrm>
          <a:prstGeom prst="rect">
            <a:avLst/>
          </a:prstGeom>
        </p:spPr>
      </p:pic>
      <p:pic>
        <p:nvPicPr>
          <p:cNvPr id="12" name="図 11" descr="屋内, 座る, テーブル, カウンター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175FCA9-3633-49A4-EC22-7EEA55A56A6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7451" b="23820"/>
          <a:stretch/>
        </p:blipFill>
        <p:spPr>
          <a:xfrm>
            <a:off x="6902067" y="599833"/>
            <a:ext cx="2035989" cy="1574779"/>
          </a:xfrm>
          <a:prstGeom prst="rect">
            <a:avLst/>
          </a:prstGeom>
        </p:spPr>
      </p:pic>
      <p:pic>
        <p:nvPicPr>
          <p:cNvPr id="14" name="図 13" descr="男, 記号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EA1086AE-2C6C-0062-479E-046AF282912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5714"/>
          <a:stretch/>
        </p:blipFill>
        <p:spPr>
          <a:xfrm>
            <a:off x="5204240" y="578875"/>
            <a:ext cx="1655698" cy="1595737"/>
          </a:xfrm>
          <a:prstGeom prst="rect">
            <a:avLst/>
          </a:prstGeom>
        </p:spPr>
      </p:pic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78AABD14-17D6-6026-A667-5D8A5DA39C33}"/>
              </a:ext>
            </a:extLst>
          </p:cNvPr>
          <p:cNvSpPr/>
          <p:nvPr/>
        </p:nvSpPr>
        <p:spPr>
          <a:xfrm>
            <a:off x="2827908" y="1770795"/>
            <a:ext cx="2334203" cy="4049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2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土木工学への基礎的理解</a:t>
            </a:r>
            <a:endParaRPr kumimoji="1" lang="ja-JP" altLang="en-US">
              <a:solidFill>
                <a:schemeClr val="tx2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6551CDD3-1DA4-ACD8-A0DA-A01C16B4D820}"/>
              </a:ext>
            </a:extLst>
          </p:cNvPr>
          <p:cNvSpPr/>
          <p:nvPr/>
        </p:nvSpPr>
        <p:spPr>
          <a:xfrm>
            <a:off x="5271350" y="1769680"/>
            <a:ext cx="1513685" cy="4049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2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衛星画像解析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E0931B3-9DD7-5C47-E882-1F8F9524AD45}"/>
              </a:ext>
            </a:extLst>
          </p:cNvPr>
          <p:cNvSpPr/>
          <p:nvPr/>
        </p:nvSpPr>
        <p:spPr>
          <a:xfrm>
            <a:off x="6902067" y="1769680"/>
            <a:ext cx="2035989" cy="4049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>
                <a:solidFill>
                  <a:schemeClr val="tx2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ルナコンクリート製作</a:t>
            </a:r>
            <a:endParaRPr kumimoji="1" lang="ja-JP" altLang="en-US">
              <a:solidFill>
                <a:schemeClr val="tx2"/>
              </a:solidFill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72E90141-098C-E0DB-EDCC-60519A4905AF}"/>
              </a:ext>
            </a:extLst>
          </p:cNvPr>
          <p:cNvSpPr/>
          <p:nvPr/>
        </p:nvSpPr>
        <p:spPr>
          <a:xfrm>
            <a:off x="2827909" y="4708509"/>
            <a:ext cx="6110148" cy="40493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2"/>
                </a:solidFill>
                <a:latin typeface="Hiragino Sans W5" panose="020B0400000000000000" pitchFamily="34" charset="-128"/>
                <a:ea typeface="Hiragino Sans W5" panose="020B0400000000000000" pitchFamily="34" charset="-128"/>
              </a:rPr>
              <a:t>ロケット（機体・エンジン）や小型ローバーの製作</a:t>
            </a:r>
          </a:p>
        </p:txBody>
      </p:sp>
      <p:pic>
        <p:nvPicPr>
          <p:cNvPr id="20" name="Picture 4" descr="Image">
            <a:extLst>
              <a:ext uri="{FF2B5EF4-FFF2-40B4-BE49-F238E27FC236}">
                <a16:creationId xmlns:a16="http://schemas.microsoft.com/office/drawing/2014/main" id="{98F0A0BC-AA60-CC38-3168-1C6B0FF62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808" y="2571748"/>
            <a:ext cx="1339719" cy="164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87BE379-224C-6E92-8812-3F27A02B1F84}"/>
              </a:ext>
            </a:extLst>
          </p:cNvPr>
          <p:cNvSpPr txBox="1"/>
          <p:nvPr/>
        </p:nvSpPr>
        <p:spPr>
          <a:xfrm>
            <a:off x="346757" y="2651203"/>
            <a:ext cx="233420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東京大学の土木系の学科を卒業後、同学大学院にてシステム創成学専攻に進学し、宇宙資源の研究に携わる。研究活動やアクセルスペース、松尾研究所、</a:t>
            </a:r>
            <a:r>
              <a:rPr kumimoji="1" lang="en-US" altLang="ja-JP" dirty="0">
                <a:latin typeface="Hiragino Sans W5" panose="020B0400000000000000" pitchFamily="34" charset="-128"/>
                <a:ea typeface="Hiragino Sans W5" panose="020B0400000000000000" pitchFamily="34" charset="-128"/>
              </a:rPr>
              <a:t>LayerX</a:t>
            </a:r>
            <a:r>
              <a:rPr kumimoji="1"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での長期インターンにて</a:t>
            </a:r>
            <a:r>
              <a:rPr lang="en-US" altLang="ja-JP" dirty="0">
                <a:latin typeface="Hiragino Sans W5" panose="020B0400000000000000" pitchFamily="34" charset="-128"/>
                <a:ea typeface="Hiragino Sans W5" panose="020B0400000000000000" pitchFamily="34" charset="-128"/>
              </a:rPr>
              <a:t>AI</a:t>
            </a:r>
            <a:r>
              <a:rPr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プロジェクトに複数携わる。在学中に起業も経験。現在は、建設領域での事業立ち上げに向けて活動中。</a:t>
            </a:r>
            <a:endParaRPr kumimoji="1" lang="ja-JP" altLang="en-US">
              <a:latin typeface="Hiragino Sans W5" panose="020B0400000000000000" pitchFamily="34" charset="-128"/>
              <a:ea typeface="Hiragino Sans W5" panose="020B0400000000000000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B9A9698-154B-70C7-AE2C-1960FF86BBFF}"/>
              </a:ext>
            </a:extLst>
          </p:cNvPr>
          <p:cNvSpPr txBox="1"/>
          <p:nvPr/>
        </p:nvSpPr>
        <p:spPr>
          <a:xfrm>
            <a:off x="346757" y="2360393"/>
            <a:ext cx="2334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村上友規（</a:t>
            </a:r>
            <a:r>
              <a:rPr kumimoji="1" lang="en-US" altLang="ja-JP" dirty="0">
                <a:latin typeface="Hiragino Sans W5" panose="020B0400000000000000" pitchFamily="34" charset="-128"/>
                <a:ea typeface="Hiragino Sans W5" panose="020B0400000000000000" pitchFamily="34" charset="-128"/>
              </a:rPr>
              <a:t>24</a:t>
            </a:r>
            <a:r>
              <a:rPr kumimoji="1" lang="ja-JP" altLang="en-US">
                <a:latin typeface="Hiragino Sans W5" panose="020B0400000000000000" pitchFamily="34" charset="-128"/>
                <a:ea typeface="Hiragino Sans W5" panose="020B0400000000000000" pitchFamily="34" charset="-128"/>
              </a:rPr>
              <a:t>歳）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6287BC6-E6C0-5F3D-5896-60F4009F390D}"/>
              </a:ext>
            </a:extLst>
          </p:cNvPr>
          <p:cNvSpPr txBox="1"/>
          <p:nvPr/>
        </p:nvSpPr>
        <p:spPr>
          <a:xfrm>
            <a:off x="29856" y="-31735"/>
            <a:ext cx="2334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>
                <a:latin typeface="Hiragino Sans W5" panose="020B0400000000000000" pitchFamily="34" charset="-128"/>
                <a:ea typeface="Hiragino Sans W5" panose="020B0400000000000000" pitchFamily="34" charset="-128"/>
              </a:rPr>
              <a:t>自己紹介資料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5" dirty="0"/>
              <a:t>Dig </a:t>
            </a:r>
            <a:r>
              <a:rPr lang="en-US" sz="3455" dirty="0" err="1"/>
              <a:t>Zero（ピッチ資料</a:t>
            </a:r>
            <a:r>
              <a:rPr lang="en-US" sz="3455"/>
              <a:t>）</a:t>
            </a:r>
            <a:endParaRPr sz="3455"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人間による掘削作業をゼロにする</a:t>
            </a: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7D8D4B17-79F9-F595-8142-C42CB07E2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>
            <a:extLst>
              <a:ext uri="{FF2B5EF4-FFF2-40B4-BE49-F238E27FC236}">
                <a16:creationId xmlns:a16="http://schemas.microsoft.com/office/drawing/2014/main" id="{DE7ABD20-54B9-761F-5DA1-23386AEDF1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247050"/>
            <a:ext cx="76887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ビジョン</a:t>
            </a:r>
            <a:endParaRPr dirty="0"/>
          </a:p>
        </p:txBody>
      </p:sp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E2C64ABE-23CF-E6F0-5AD6-B681163D5F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810150"/>
            <a:ext cx="7688700" cy="36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b="1" dirty="0"/>
              <a:t>地下を更新し続けられる都市を無人で実現する</a:t>
            </a:r>
            <a:endParaRPr b="1"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AD29BEBE-4742-246B-6761-FFAEAE1F46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747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DE270D59-46BF-5657-C07A-AA2954050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>
            <a:extLst>
              <a:ext uri="{FF2B5EF4-FFF2-40B4-BE49-F238E27FC236}">
                <a16:creationId xmlns:a16="http://schemas.microsoft.com/office/drawing/2014/main" id="{2E138AF6-7683-ABC3-EB57-A646DFBC1A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247050"/>
            <a:ext cx="76887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顧客の課題</a:t>
            </a:r>
            <a:endParaRPr dirty="0"/>
          </a:p>
        </p:txBody>
      </p:sp>
      <p:sp>
        <p:nvSpPr>
          <p:cNvPr id="309" name="Google Shape;309;p39">
            <a:extLst>
              <a:ext uri="{FF2B5EF4-FFF2-40B4-BE49-F238E27FC236}">
                <a16:creationId xmlns:a16="http://schemas.microsoft.com/office/drawing/2014/main" id="{E45550CE-AD4C-AF4A-F33A-F3BE9CCCA6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984964"/>
            <a:ext cx="7688700" cy="36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-JP" altLang="en-US" b="1"/>
              <a:t>人がいない・ムダが多い・事故が消えない</a:t>
            </a:r>
            <a:endParaRPr lang="en-US" altLang="ja-JP" b="1" dirty="0"/>
          </a:p>
          <a:p>
            <a:pPr marL="514350" lvl="0" indent="-51435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altLang="ja-JP" b="1" dirty="0"/>
              <a:t>People</a:t>
            </a:r>
            <a:r>
              <a:rPr lang="ja-JP" altLang="en-US"/>
              <a:t>：人手不足</a:t>
            </a:r>
            <a:r>
              <a:rPr lang="en-US" altLang="ja-JP" dirty="0"/>
              <a:t> +</a:t>
            </a:r>
            <a:r>
              <a:rPr lang="ja-JP" altLang="en-US"/>
              <a:t>夜間作業の疲労</a:t>
            </a:r>
            <a:endParaRPr lang="en-US" dirty="0"/>
          </a:p>
          <a:p>
            <a:pPr marL="514350" lvl="0" indent="-51435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Cost</a:t>
            </a:r>
            <a:r>
              <a:rPr lang="en-US" dirty="0"/>
              <a:t>：</a:t>
            </a:r>
            <a:r>
              <a:rPr lang="en-US" altLang="ja-JP" dirty="0"/>
              <a:t> </a:t>
            </a:r>
            <a:r>
              <a:rPr lang="en-US" altLang="ja-JP" dirty="0" err="1"/>
              <a:t>余剰な試掘</a:t>
            </a:r>
            <a:r>
              <a:rPr lang="en-US" dirty="0"/>
              <a:t> ＋ </a:t>
            </a:r>
            <a:r>
              <a:rPr lang="ja-JP" altLang="en-US"/>
              <a:t>残土回収による渋滞</a:t>
            </a:r>
            <a:endParaRPr lang="en-US" dirty="0"/>
          </a:p>
          <a:p>
            <a:pPr marL="514350" lvl="0" indent="-514350" algn="l" rtl="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US" b="1" dirty="0"/>
              <a:t>Risk</a:t>
            </a:r>
            <a:r>
              <a:rPr lang="en-US" dirty="0"/>
              <a:t>：挟まれ事故 + </a:t>
            </a:r>
            <a:r>
              <a:rPr lang="en-US" dirty="0" err="1"/>
              <a:t>騒音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7D9570EE-4B7F-39E1-57DA-B8E4D88362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330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0EB37974-4A80-0818-2DE6-A86E40723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7DE4406A-E3E5-78FA-4C7C-97E214135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37" y="2695972"/>
            <a:ext cx="5290623" cy="1549400"/>
          </a:xfrm>
          <a:prstGeom prst="rect">
            <a:avLst/>
          </a:prstGeom>
        </p:spPr>
      </p:pic>
      <p:sp>
        <p:nvSpPr>
          <p:cNvPr id="308" name="Google Shape;308;p39">
            <a:extLst>
              <a:ext uri="{FF2B5EF4-FFF2-40B4-BE49-F238E27FC236}">
                <a16:creationId xmlns:a16="http://schemas.microsoft.com/office/drawing/2014/main" id="{46411E16-343D-94A8-7C08-CA582CC9E6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247050"/>
            <a:ext cx="76887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ソリューション・提供価値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FAEFFDDD-EA25-3950-F457-93765A4D93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5</a:t>
            </a:fld>
            <a:endParaRPr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DE4D2D85-9B7B-2E2F-5FD4-B0397DF5B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29" y="1467113"/>
            <a:ext cx="3845696" cy="1913282"/>
          </a:xfrm>
          <a:prstGeom prst="rect">
            <a:avLst/>
          </a:prstGeom>
        </p:spPr>
      </p:pic>
      <p:sp>
        <p:nvSpPr>
          <p:cNvPr id="3" name="下矢印 2">
            <a:extLst>
              <a:ext uri="{FF2B5EF4-FFF2-40B4-BE49-F238E27FC236}">
                <a16:creationId xmlns:a16="http://schemas.microsoft.com/office/drawing/2014/main" id="{902FC79D-1021-355A-26F8-AFD571622296}"/>
              </a:ext>
            </a:extLst>
          </p:cNvPr>
          <p:cNvSpPr/>
          <p:nvPr/>
        </p:nvSpPr>
        <p:spPr>
          <a:xfrm>
            <a:off x="1862103" y="2268138"/>
            <a:ext cx="400064" cy="81153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4A21B5F-35AF-B932-5338-680523CA3DA6}"/>
              </a:ext>
            </a:extLst>
          </p:cNvPr>
          <p:cNvSpPr txBox="1"/>
          <p:nvPr/>
        </p:nvSpPr>
        <p:spPr>
          <a:xfrm>
            <a:off x="1371400" y="2177861"/>
            <a:ext cx="67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自重</a:t>
            </a:r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5D9AB320-41D4-DFEB-6FD4-00622BC552CD}"/>
              </a:ext>
            </a:extLst>
          </p:cNvPr>
          <p:cNvSpPr/>
          <p:nvPr/>
        </p:nvSpPr>
        <p:spPr>
          <a:xfrm>
            <a:off x="3075177" y="2017989"/>
            <a:ext cx="400064" cy="81153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44F9765-52AA-A087-C77A-4079BA7A806A}"/>
              </a:ext>
            </a:extLst>
          </p:cNvPr>
          <p:cNvSpPr txBox="1"/>
          <p:nvPr/>
        </p:nvSpPr>
        <p:spPr>
          <a:xfrm>
            <a:off x="3352599" y="2117475"/>
            <a:ext cx="935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張力</a:t>
            </a:r>
          </a:p>
        </p:txBody>
      </p:sp>
      <p:sp>
        <p:nvSpPr>
          <p:cNvPr id="11" name="Google Shape;309;p39">
            <a:extLst>
              <a:ext uri="{FF2B5EF4-FFF2-40B4-BE49-F238E27FC236}">
                <a16:creationId xmlns:a16="http://schemas.microsoft.com/office/drawing/2014/main" id="{77808DB6-F782-0166-88AD-69F8B5D872FB}"/>
              </a:ext>
            </a:extLst>
          </p:cNvPr>
          <p:cNvSpPr txBox="1">
            <a:spLocks/>
          </p:cNvSpPr>
          <p:nvPr/>
        </p:nvSpPr>
        <p:spPr>
          <a:xfrm>
            <a:off x="1649708" y="989707"/>
            <a:ext cx="2561621" cy="6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indent="0">
              <a:spcAft>
                <a:spcPts val="1200"/>
              </a:spcAft>
              <a:buFont typeface="Meiryo"/>
              <a:buNone/>
            </a:pPr>
            <a:r>
              <a:rPr lang="ja-JP" altLang="en-US" sz="1800" b="1">
                <a:solidFill>
                  <a:schemeClr val="accent5"/>
                </a:solidFill>
              </a:rPr>
              <a:t>走行しながら切削する</a:t>
            </a:r>
            <a:endParaRPr lang="ja-JP" altLang="en-US" sz="1800" b="1" dirty="0">
              <a:solidFill>
                <a:schemeClr val="accent5"/>
              </a:solidFill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B458EBAC-4F01-82EE-4488-C41DD9A445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8541" y="2592718"/>
            <a:ext cx="1766712" cy="1580275"/>
          </a:xfrm>
          <a:prstGeom prst="rect">
            <a:avLst/>
          </a:prstGeom>
        </p:spPr>
      </p:pic>
      <p:sp>
        <p:nvSpPr>
          <p:cNvPr id="18" name="Google Shape;309;p39">
            <a:extLst>
              <a:ext uri="{FF2B5EF4-FFF2-40B4-BE49-F238E27FC236}">
                <a16:creationId xmlns:a16="http://schemas.microsoft.com/office/drawing/2014/main" id="{CB7ACDE1-5528-BBC2-9641-C334C2EF495D}"/>
              </a:ext>
            </a:extLst>
          </p:cNvPr>
          <p:cNvSpPr txBox="1">
            <a:spLocks/>
          </p:cNvSpPr>
          <p:nvPr/>
        </p:nvSpPr>
        <p:spPr>
          <a:xfrm>
            <a:off x="477737" y="4245372"/>
            <a:ext cx="5045239" cy="6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indent="0" algn="ctr">
              <a:spcAft>
                <a:spcPts val="1200"/>
              </a:spcAft>
              <a:buFont typeface="Meiryo"/>
              <a:buNone/>
            </a:pPr>
            <a:r>
              <a:rPr lang="ja-JP" altLang="en-US" sz="1800" b="1" u="sng">
                <a:solidFill>
                  <a:schemeClr val="accent5"/>
                </a:solidFill>
              </a:rPr>
              <a:t>横から見た図</a:t>
            </a:r>
            <a:endParaRPr lang="ja-JP" altLang="en-US" sz="1800" b="1" u="sng" dirty="0">
              <a:solidFill>
                <a:schemeClr val="accent5"/>
              </a:solidFill>
            </a:endParaRPr>
          </a:p>
        </p:txBody>
      </p:sp>
      <p:sp>
        <p:nvSpPr>
          <p:cNvPr id="19" name="Google Shape;309;p39">
            <a:extLst>
              <a:ext uri="{FF2B5EF4-FFF2-40B4-BE49-F238E27FC236}">
                <a16:creationId xmlns:a16="http://schemas.microsoft.com/office/drawing/2014/main" id="{36196EAF-98EA-7843-A7A7-DB6952644537}"/>
              </a:ext>
            </a:extLst>
          </p:cNvPr>
          <p:cNvSpPr txBox="1">
            <a:spLocks/>
          </p:cNvSpPr>
          <p:nvPr/>
        </p:nvSpPr>
        <p:spPr>
          <a:xfrm>
            <a:off x="6398540" y="4176576"/>
            <a:ext cx="1766713" cy="6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indent="0" algn="ctr">
              <a:spcAft>
                <a:spcPts val="1200"/>
              </a:spcAft>
              <a:buFont typeface="Meiryo"/>
              <a:buNone/>
            </a:pPr>
            <a:r>
              <a:rPr lang="ja-JP" altLang="en-US" sz="1800" b="1">
                <a:solidFill>
                  <a:schemeClr val="accent5"/>
                </a:solidFill>
              </a:rPr>
              <a:t>上から見た図</a:t>
            </a:r>
            <a:endParaRPr lang="ja-JP" altLang="en-US" sz="1800" b="1" dirty="0">
              <a:solidFill>
                <a:schemeClr val="accent5"/>
              </a:solidFill>
            </a:endParaRPr>
          </a:p>
        </p:txBody>
      </p:sp>
      <p:sp>
        <p:nvSpPr>
          <p:cNvPr id="21" name="Google Shape;309;p39">
            <a:extLst>
              <a:ext uri="{FF2B5EF4-FFF2-40B4-BE49-F238E27FC236}">
                <a16:creationId xmlns:a16="http://schemas.microsoft.com/office/drawing/2014/main" id="{19A168AF-A2CE-B288-B412-1B5200B60377}"/>
              </a:ext>
            </a:extLst>
          </p:cNvPr>
          <p:cNvSpPr txBox="1">
            <a:spLocks/>
          </p:cNvSpPr>
          <p:nvPr/>
        </p:nvSpPr>
        <p:spPr>
          <a:xfrm>
            <a:off x="6523381" y="3485431"/>
            <a:ext cx="2561621" cy="6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indent="0" algn="ctr">
              <a:spcAft>
                <a:spcPts val="1200"/>
              </a:spcAft>
              <a:buFont typeface="Meiryo"/>
              <a:buNone/>
            </a:pPr>
            <a:r>
              <a:rPr lang="ja-JP" altLang="en-US" sz="1800" b="1">
                <a:solidFill>
                  <a:schemeClr val="accent5"/>
                </a:solidFill>
              </a:rPr>
              <a:t>狭隘部に適した掘削</a:t>
            </a:r>
            <a:endParaRPr lang="ja-JP" altLang="en-US" sz="1800" b="1" dirty="0">
              <a:solidFill>
                <a:schemeClr val="accent5"/>
              </a:solidFill>
            </a:endParaRP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1B80FBE1-62A6-DD7A-3F9D-16FEDA3B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360" y="977004"/>
            <a:ext cx="3110249" cy="10051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77BB722D-FD0E-70AC-DC93-EA2D680B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280" y="1090313"/>
            <a:ext cx="590436" cy="293749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567BD288-C9B6-A2D5-D78A-B1949F5A2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1620" y="1737846"/>
            <a:ext cx="1536700" cy="358563"/>
          </a:xfrm>
          <a:prstGeom prst="rect">
            <a:avLst/>
          </a:prstGeom>
        </p:spPr>
      </p:pic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557DD6E8-80BA-D350-87D9-6F49ACCB4C5C}"/>
              </a:ext>
            </a:extLst>
          </p:cNvPr>
          <p:cNvCxnSpPr/>
          <p:nvPr/>
        </p:nvCxnSpPr>
        <p:spPr>
          <a:xfrm>
            <a:off x="7206509" y="1399048"/>
            <a:ext cx="0" cy="429794"/>
          </a:xfrm>
          <a:prstGeom prst="straightConnector1">
            <a:avLst/>
          </a:prstGeom>
          <a:ln w="19050"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6675EDB-D69F-20D5-A7AD-381DDA0379A2}"/>
              </a:ext>
            </a:extLst>
          </p:cNvPr>
          <p:cNvSpPr txBox="1"/>
          <p:nvPr/>
        </p:nvSpPr>
        <p:spPr>
          <a:xfrm>
            <a:off x="7258133" y="1467192"/>
            <a:ext cx="115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1~1.5m</a:t>
            </a:r>
            <a:endParaRPr kumimoji="1" lang="ja-JP" altLang="en-US" sz="1800" b="1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1" name="Google Shape;309;p39">
            <a:extLst>
              <a:ext uri="{FF2B5EF4-FFF2-40B4-BE49-F238E27FC236}">
                <a16:creationId xmlns:a16="http://schemas.microsoft.com/office/drawing/2014/main" id="{AAA7E9B1-1693-1B9A-F0A4-BAC60090CB7D}"/>
              </a:ext>
            </a:extLst>
          </p:cNvPr>
          <p:cNvSpPr txBox="1">
            <a:spLocks/>
          </p:cNvSpPr>
          <p:nvPr/>
        </p:nvSpPr>
        <p:spPr>
          <a:xfrm>
            <a:off x="5768361" y="2038627"/>
            <a:ext cx="2975594" cy="6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indent="0" algn="ctr">
              <a:spcAft>
                <a:spcPts val="1200"/>
              </a:spcAft>
              <a:buFont typeface="Meiryo"/>
              <a:buNone/>
            </a:pPr>
            <a:r>
              <a:rPr lang="ja-JP" altLang="en-US" sz="1800" b="1">
                <a:solidFill>
                  <a:schemeClr val="accent5"/>
                </a:solidFill>
              </a:rPr>
              <a:t>縮尺図</a:t>
            </a:r>
            <a:endParaRPr lang="ja-JP" altLang="en-US" sz="18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97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ADDDA4E0-68D6-E0F8-F45A-75A7D7D2B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>
            <a:extLst>
              <a:ext uri="{FF2B5EF4-FFF2-40B4-BE49-F238E27FC236}">
                <a16:creationId xmlns:a16="http://schemas.microsoft.com/office/drawing/2014/main" id="{27803247-C4AE-3299-50FE-9C4A39C84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247050"/>
            <a:ext cx="76887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収益モデル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57704071-6F01-A0E5-176B-1E718956DE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6</a:t>
            </a:fld>
            <a:endParaRPr/>
          </a:p>
        </p:txBody>
      </p:sp>
      <p:sp>
        <p:nvSpPr>
          <p:cNvPr id="3" name="Google Shape;309;p39">
            <a:extLst>
              <a:ext uri="{FF2B5EF4-FFF2-40B4-BE49-F238E27FC236}">
                <a16:creationId xmlns:a16="http://schemas.microsoft.com/office/drawing/2014/main" id="{091E22BF-246A-ACA9-EA37-6E9BAA006B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9450" y="1015619"/>
            <a:ext cx="7806852" cy="16219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 algn="ctr">
              <a:spcAft>
                <a:spcPts val="1200"/>
              </a:spcAft>
              <a:buNone/>
            </a:pPr>
            <a:r>
              <a:rPr lang="ja-JP" altLang="en-US" sz="2400" b="1"/>
              <a:t>夜１晩で長さ</a:t>
            </a:r>
            <a:r>
              <a:rPr lang="en-US" altLang="ja-JP" sz="2400" b="1" dirty="0"/>
              <a:t>50m</a:t>
            </a:r>
            <a:r>
              <a:rPr lang="ja-JP" altLang="en-US" sz="2400" b="1"/>
              <a:t>・幅</a:t>
            </a:r>
            <a:r>
              <a:rPr lang="en-US" altLang="ja-JP" sz="2400" b="1" dirty="0"/>
              <a:t>0.35m</a:t>
            </a:r>
            <a:r>
              <a:rPr lang="ja-JP" altLang="en-US" sz="2400" b="1"/>
              <a:t>・深さ</a:t>
            </a:r>
            <a:r>
              <a:rPr lang="en-US" altLang="ja-JP" sz="2400" b="1"/>
              <a:t>1m</a:t>
            </a:r>
            <a:r>
              <a:rPr lang="ja-JP" altLang="en-US" sz="2400" b="1"/>
              <a:t>に存在する</a:t>
            </a:r>
            <a:br>
              <a:rPr lang="en-US" altLang="ja-JP" sz="2400" b="1" dirty="0"/>
            </a:br>
            <a:r>
              <a:rPr lang="ja-JP" altLang="en-US" sz="2400" b="1"/>
              <a:t>上下水道間を堀り替え、従来の施工コストを半分にする</a:t>
            </a:r>
            <a:endParaRPr lang="en-US" altLang="ja-JP" sz="2400" b="1" dirty="0"/>
          </a:p>
        </p:txBody>
      </p:sp>
      <p:sp>
        <p:nvSpPr>
          <p:cNvPr id="7" name="円/楕円 6">
            <a:extLst>
              <a:ext uri="{FF2B5EF4-FFF2-40B4-BE49-F238E27FC236}">
                <a16:creationId xmlns:a16="http://schemas.microsoft.com/office/drawing/2014/main" id="{9180CA8B-72C5-4222-A647-D97679114EB6}"/>
              </a:ext>
            </a:extLst>
          </p:cNvPr>
          <p:cNvSpPr/>
          <p:nvPr/>
        </p:nvSpPr>
        <p:spPr>
          <a:xfrm>
            <a:off x="5557641" y="2432116"/>
            <a:ext cx="2102982" cy="210298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kumimoji="1" lang="en-US" altLang="ja-JP" sz="24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endParaRPr kumimoji="1" lang="en-US" altLang="ja-JP" sz="24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en-US" altLang="ja-JP" sz="24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Dig zero</a:t>
            </a:r>
            <a:r>
              <a:rPr kumimoji="1" lang="ja-JP" altLang="en-US" sz="2400" b="1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社</a:t>
            </a:r>
            <a:br>
              <a:rPr kumimoji="1" lang="en-US" altLang="ja-JP" sz="24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endParaRPr kumimoji="1" lang="en-US" altLang="ja-JP" sz="24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kumimoji="1" lang="ja-JP" altLang="en-US" sz="2400" b="1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F65B777C-6A97-6FF1-A16F-C1FC0FBA646B}"/>
              </a:ext>
            </a:extLst>
          </p:cNvPr>
          <p:cNvSpPr/>
          <p:nvPr/>
        </p:nvSpPr>
        <p:spPr>
          <a:xfrm>
            <a:off x="1357497" y="2432116"/>
            <a:ext cx="2102982" cy="2102982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kumimoji="1" lang="en-US" altLang="ja-JP" sz="24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endParaRPr kumimoji="1" lang="en-US" altLang="ja-JP" sz="24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ja-JP" altLang="en-US" sz="2400" b="1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元請</a:t>
            </a:r>
            <a:r>
              <a:rPr kumimoji="1" lang="en-US" altLang="ja-JP" sz="24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/</a:t>
            </a:r>
          </a:p>
          <a:p>
            <a:pPr algn="ctr"/>
            <a:r>
              <a:rPr kumimoji="1" lang="ja-JP" altLang="en-US" sz="2400" b="1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専門施工会社</a:t>
            </a:r>
            <a:br>
              <a:rPr kumimoji="1" lang="en-US" altLang="ja-JP" sz="24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endParaRPr kumimoji="1" lang="en-US" altLang="ja-JP" sz="24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kumimoji="1" lang="ja-JP" altLang="en-US" sz="2400" b="1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右矢印 8">
            <a:extLst>
              <a:ext uri="{FF2B5EF4-FFF2-40B4-BE49-F238E27FC236}">
                <a16:creationId xmlns:a16="http://schemas.microsoft.com/office/drawing/2014/main" id="{A009A5F8-E868-D994-CE10-9206D0932F0B}"/>
              </a:ext>
            </a:extLst>
          </p:cNvPr>
          <p:cNvSpPr/>
          <p:nvPr/>
        </p:nvSpPr>
        <p:spPr>
          <a:xfrm>
            <a:off x="3777540" y="3531880"/>
            <a:ext cx="1463040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CDBAC70D-D4D7-B9CB-19A2-29536C651F09}"/>
              </a:ext>
            </a:extLst>
          </p:cNvPr>
          <p:cNvSpPr/>
          <p:nvPr/>
        </p:nvSpPr>
        <p:spPr>
          <a:xfrm rot="10800000">
            <a:off x="3777540" y="3072127"/>
            <a:ext cx="1463040" cy="274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41D0479-39D1-3D67-E9BF-10267C772E63}"/>
              </a:ext>
            </a:extLst>
          </p:cNvPr>
          <p:cNvSpPr txBox="1"/>
          <p:nvPr/>
        </p:nvSpPr>
        <p:spPr>
          <a:xfrm>
            <a:off x="3730091" y="2625778"/>
            <a:ext cx="164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800" b="1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掘削サービス</a:t>
            </a:r>
            <a:endParaRPr kumimoji="1" lang="en-US" altLang="ja-JP" sz="1800" b="1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035096B-751C-976C-F698-ADE8D7365EBC}"/>
              </a:ext>
            </a:extLst>
          </p:cNvPr>
          <p:cNvSpPr txBox="1"/>
          <p:nvPr/>
        </p:nvSpPr>
        <p:spPr>
          <a:xfrm>
            <a:off x="3682642" y="3894123"/>
            <a:ext cx="17373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8</a:t>
            </a:r>
            <a:r>
              <a:rPr kumimoji="1" lang="ja-JP" altLang="en-US" sz="1600" b="1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万円</a:t>
            </a:r>
            <a:r>
              <a:rPr kumimoji="1" lang="en-US" altLang="ja-JP" sz="16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/</a:t>
            </a:r>
            <a:r>
              <a:rPr kumimoji="1" lang="ja-JP" altLang="en-US" sz="1600" b="1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夜</a:t>
            </a:r>
            <a:r>
              <a:rPr kumimoji="1" lang="en-US" altLang="ja-JP" sz="16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/</a:t>
            </a:r>
            <a:r>
              <a:rPr kumimoji="1" lang="ja-JP" altLang="en-US" sz="1600" b="1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台</a:t>
            </a:r>
            <a:endParaRPr kumimoji="1" lang="en-US" altLang="ja-JP" sz="1600" b="1" dirty="0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1246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AF33B696-A3DE-5CB9-FD7F-4F9C30F26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>
            <a:extLst>
              <a:ext uri="{FF2B5EF4-FFF2-40B4-BE49-F238E27FC236}">
                <a16:creationId xmlns:a16="http://schemas.microsoft.com/office/drawing/2014/main" id="{11C745B1-0E85-CCE8-BD5B-D607F52E1E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247050"/>
            <a:ext cx="76887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市場規模（</a:t>
            </a:r>
            <a:r>
              <a:rPr lang="en-US" altLang="ja-JP" dirty="0"/>
              <a:t>SAM</a:t>
            </a:r>
            <a:r>
              <a:rPr lang="ja-JP" altLang="en-US"/>
              <a:t>・</a:t>
            </a:r>
            <a:r>
              <a:rPr lang="en-US" altLang="ja-JP" dirty="0"/>
              <a:t>SOM</a:t>
            </a:r>
            <a:r>
              <a:rPr lang="ja-JP" altLang="en-US"/>
              <a:t>）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153A80CA-B9B4-AA9E-620B-C3DA532FE0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7</a:t>
            </a:fld>
            <a:endParaRPr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B187649A-906B-90A3-F95C-1C1177B0AEC1}"/>
              </a:ext>
            </a:extLst>
          </p:cNvPr>
          <p:cNvSpPr/>
          <p:nvPr/>
        </p:nvSpPr>
        <p:spPr>
          <a:xfrm>
            <a:off x="861883" y="1079085"/>
            <a:ext cx="3519813" cy="3519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8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en-US" altLang="ja-JP" sz="28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SAM</a:t>
            </a:r>
          </a:p>
          <a:p>
            <a:pPr algn="ctr"/>
            <a:endParaRPr kumimoji="1" lang="en-US" altLang="ja-JP" sz="28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kumimoji="1" lang="en-US" altLang="ja-JP" sz="28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kumimoji="1" lang="en-US" altLang="ja-JP" sz="28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kumimoji="1" lang="en-US" altLang="ja-JP" sz="28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kumimoji="1" lang="en-US" altLang="ja-JP" sz="28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kumimoji="1" lang="ja-JP" altLang="en-US" sz="2800" b="1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円/楕円 2">
            <a:extLst>
              <a:ext uri="{FF2B5EF4-FFF2-40B4-BE49-F238E27FC236}">
                <a16:creationId xmlns:a16="http://schemas.microsoft.com/office/drawing/2014/main" id="{5F5F2820-CE32-6724-AE33-32FE286B75E2}"/>
              </a:ext>
            </a:extLst>
          </p:cNvPr>
          <p:cNvSpPr/>
          <p:nvPr/>
        </p:nvSpPr>
        <p:spPr>
          <a:xfrm>
            <a:off x="1406797" y="2141850"/>
            <a:ext cx="2355795" cy="2355795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kumimoji="1" lang="en-US" altLang="ja-JP" sz="28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endParaRPr kumimoji="1" lang="en-US" altLang="ja-JP" sz="28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r>
              <a:rPr kumimoji="1" lang="en-US" altLang="ja-JP" sz="28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SOM</a:t>
            </a:r>
          </a:p>
          <a:p>
            <a:pPr algn="ctr"/>
            <a:r>
              <a:rPr kumimoji="1" lang="en-US" altLang="ja-JP" sz="28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(Year3)</a:t>
            </a:r>
            <a:br>
              <a:rPr kumimoji="1" lang="en-US" altLang="ja-JP" sz="28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</a:br>
            <a:endParaRPr kumimoji="1" lang="en-US" altLang="ja-JP" sz="2800" b="1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/>
            <a:endParaRPr kumimoji="1" lang="ja-JP" altLang="en-US" sz="2800" b="1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" name="Google Shape;309;p39">
            <a:extLst>
              <a:ext uri="{FF2B5EF4-FFF2-40B4-BE49-F238E27FC236}">
                <a16:creationId xmlns:a16="http://schemas.microsoft.com/office/drawing/2014/main" id="{9794190F-50A2-C166-4FE7-02075423C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14020" y="1616348"/>
            <a:ext cx="3211672" cy="1066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ja-JP" altLang="en-US" sz="2000" b="1">
                <a:solidFill>
                  <a:schemeClr val="accent2"/>
                </a:solidFill>
              </a:rPr>
              <a:t>幅</a:t>
            </a:r>
            <a:r>
              <a:rPr lang="en-US" altLang="ja-JP" sz="2000" b="1" dirty="0">
                <a:solidFill>
                  <a:schemeClr val="accent2"/>
                </a:solidFill>
              </a:rPr>
              <a:t>40cm</a:t>
            </a:r>
            <a:r>
              <a:rPr lang="ja-JP" altLang="en-US" sz="2000" b="1">
                <a:solidFill>
                  <a:schemeClr val="accent2"/>
                </a:solidFill>
              </a:rPr>
              <a:t>・深</a:t>
            </a:r>
            <a:r>
              <a:rPr lang="en-US" altLang="ja-JP" sz="2000" b="1" dirty="0">
                <a:solidFill>
                  <a:schemeClr val="accent2"/>
                </a:solidFill>
              </a:rPr>
              <a:t>1.2m</a:t>
            </a:r>
            <a:r>
              <a:rPr lang="ja-JP" altLang="en-US" sz="2000" b="1">
                <a:solidFill>
                  <a:schemeClr val="accent2"/>
                </a:solidFill>
              </a:rPr>
              <a:t>以下</a:t>
            </a:r>
            <a:br>
              <a:rPr lang="en-US" altLang="ja-JP" sz="2000" b="1" dirty="0">
                <a:solidFill>
                  <a:schemeClr val="accent2"/>
                </a:solidFill>
              </a:rPr>
            </a:br>
            <a:r>
              <a:rPr lang="ja-JP" altLang="en-US" sz="2000" b="1">
                <a:solidFill>
                  <a:schemeClr val="accent2"/>
                </a:solidFill>
              </a:rPr>
              <a:t>狭幅案件の市場規模</a:t>
            </a:r>
            <a:endParaRPr sz="2000" dirty="0">
              <a:solidFill>
                <a:schemeClr val="accent2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F54AA22-7664-D1B8-F722-D01A16EACA4C}"/>
              </a:ext>
            </a:extLst>
          </p:cNvPr>
          <p:cNvSpPr txBox="1"/>
          <p:nvPr/>
        </p:nvSpPr>
        <p:spPr>
          <a:xfrm>
            <a:off x="4998735" y="1086178"/>
            <a:ext cx="434045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3200" b="1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SAM</a:t>
            </a:r>
            <a:r>
              <a:rPr kumimoji="1" lang="ja-JP" altLang="en-US" sz="2800" b="1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kumimoji="1" lang="en-US" altLang="ja-JP" sz="2800" b="1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6400</a:t>
            </a:r>
            <a:r>
              <a:rPr kumimoji="1" lang="ja-JP" altLang="en-US" sz="2800" b="1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億円</a:t>
            </a:r>
            <a:r>
              <a:rPr kumimoji="1" lang="en-US" altLang="ja-JP" sz="2800" b="1" dirty="0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/</a:t>
            </a:r>
            <a:r>
              <a:rPr kumimoji="1" lang="ja-JP" altLang="en-US" sz="2800" b="1">
                <a:solidFill>
                  <a:schemeClr val="accent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年</a:t>
            </a:r>
            <a:endParaRPr kumimoji="1" lang="ja-JP" altLang="en-US" sz="2400" b="1">
              <a:solidFill>
                <a:schemeClr val="accent2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F6EF7CC-4DBB-A06E-D6E7-CA28ACE85340}"/>
              </a:ext>
            </a:extLst>
          </p:cNvPr>
          <p:cNvSpPr txBox="1"/>
          <p:nvPr/>
        </p:nvSpPr>
        <p:spPr>
          <a:xfrm>
            <a:off x="5028234" y="2922972"/>
            <a:ext cx="34608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2800" b="1" dirty="0">
                <a:solidFill>
                  <a:schemeClr val="accent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SOM</a:t>
            </a:r>
            <a:r>
              <a:rPr kumimoji="1" lang="ja-JP" altLang="en-US" sz="2800" b="1">
                <a:solidFill>
                  <a:schemeClr val="accent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：</a:t>
            </a:r>
            <a:r>
              <a:rPr kumimoji="1" lang="en-US" altLang="ja-JP" sz="2400" b="1" dirty="0">
                <a:solidFill>
                  <a:schemeClr val="accent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3~5</a:t>
            </a:r>
            <a:r>
              <a:rPr kumimoji="1" lang="ja-JP" altLang="en-US" sz="2400" b="1">
                <a:solidFill>
                  <a:schemeClr val="accent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億円</a:t>
            </a:r>
            <a:r>
              <a:rPr kumimoji="1" lang="en-US" altLang="ja-JP" sz="2400" b="1" dirty="0">
                <a:solidFill>
                  <a:schemeClr val="accent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/</a:t>
            </a:r>
            <a:r>
              <a:rPr kumimoji="1" lang="ja-JP" altLang="en-US" sz="2400" b="1">
                <a:solidFill>
                  <a:schemeClr val="accent5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年</a:t>
            </a: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7F65785A-8F4B-D368-B60E-79DCC8019C02}"/>
              </a:ext>
            </a:extLst>
          </p:cNvPr>
          <p:cNvSpPr/>
          <p:nvPr/>
        </p:nvSpPr>
        <p:spPr>
          <a:xfrm>
            <a:off x="3469178" y="1666131"/>
            <a:ext cx="108821" cy="108821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EF8F267-219A-9BBF-A368-130EF43B26F1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3577999" y="1720542"/>
            <a:ext cx="12896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円/楕円 13">
            <a:extLst>
              <a:ext uri="{FF2B5EF4-FFF2-40B4-BE49-F238E27FC236}">
                <a16:creationId xmlns:a16="http://schemas.microsoft.com/office/drawing/2014/main" id="{3571A25D-56A6-0919-19A3-8FA11A3FF754}"/>
              </a:ext>
            </a:extLst>
          </p:cNvPr>
          <p:cNvSpPr/>
          <p:nvPr/>
        </p:nvSpPr>
        <p:spPr>
          <a:xfrm>
            <a:off x="3469178" y="3296495"/>
            <a:ext cx="108821" cy="108821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A1B342EE-48FE-06A0-8463-15353AA566AF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3577999" y="3350906"/>
            <a:ext cx="128962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309;p39">
            <a:extLst>
              <a:ext uri="{FF2B5EF4-FFF2-40B4-BE49-F238E27FC236}">
                <a16:creationId xmlns:a16="http://schemas.microsoft.com/office/drawing/2014/main" id="{8170C449-A72E-DA62-37E0-B3B3092F4315}"/>
              </a:ext>
            </a:extLst>
          </p:cNvPr>
          <p:cNvSpPr txBox="1">
            <a:spLocks/>
          </p:cNvSpPr>
          <p:nvPr/>
        </p:nvSpPr>
        <p:spPr>
          <a:xfrm>
            <a:off x="4998735" y="3369759"/>
            <a:ext cx="3519812" cy="1066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indent="0">
              <a:spcAft>
                <a:spcPts val="1200"/>
              </a:spcAft>
              <a:buFont typeface="Meiryo"/>
              <a:buNone/>
            </a:pPr>
            <a:r>
              <a:rPr lang="ja-JP" altLang="en-US" sz="2000" b="1">
                <a:solidFill>
                  <a:schemeClr val="accent5"/>
                </a:solidFill>
              </a:rPr>
              <a:t>初期</a:t>
            </a:r>
            <a:r>
              <a:rPr lang="en-US" altLang="ja-JP" sz="2000" b="1" dirty="0">
                <a:solidFill>
                  <a:schemeClr val="accent5"/>
                </a:solidFill>
              </a:rPr>
              <a:t>3</a:t>
            </a:r>
            <a:r>
              <a:rPr lang="ja-JP" altLang="en-US" sz="2000" b="1">
                <a:solidFill>
                  <a:schemeClr val="accent5"/>
                </a:solidFill>
              </a:rPr>
              <a:t>年で着手する市場規模</a:t>
            </a:r>
            <a:endParaRPr lang="ja-JP" alt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13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DB429CA5-821A-4B4E-C9DC-6B51343D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C3204ED-2D5C-88DC-B61C-29A84F7280EF}"/>
              </a:ext>
            </a:extLst>
          </p:cNvPr>
          <p:cNvSpPr/>
          <p:nvPr/>
        </p:nvSpPr>
        <p:spPr>
          <a:xfrm>
            <a:off x="847606" y="1495053"/>
            <a:ext cx="7688696" cy="30833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>
              <a:solidFill>
                <a:schemeClr val="accent5"/>
              </a:solidFill>
            </a:endParaRPr>
          </a:p>
        </p:txBody>
      </p:sp>
      <p:sp>
        <p:nvSpPr>
          <p:cNvPr id="308" name="Google Shape;308;p39">
            <a:extLst>
              <a:ext uri="{FF2B5EF4-FFF2-40B4-BE49-F238E27FC236}">
                <a16:creationId xmlns:a16="http://schemas.microsoft.com/office/drawing/2014/main" id="{0E0856C0-F166-D47E-3FCB-4E6E5E9F2E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247050"/>
            <a:ext cx="76887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競合分析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223521B2-EA71-F728-B717-E03BAF40630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8</a:t>
            </a:fld>
            <a:endParaRPr/>
          </a:p>
        </p:txBody>
      </p:sp>
      <p:cxnSp>
        <p:nvCxnSpPr>
          <p:cNvPr id="3" name="直線矢印コネクタ 2">
            <a:extLst>
              <a:ext uri="{FF2B5EF4-FFF2-40B4-BE49-F238E27FC236}">
                <a16:creationId xmlns:a16="http://schemas.microsoft.com/office/drawing/2014/main" id="{28132849-1119-873E-4D6F-2CF30A3319BA}"/>
              </a:ext>
            </a:extLst>
          </p:cNvPr>
          <p:cNvCxnSpPr>
            <a:cxnSpLocks/>
          </p:cNvCxnSpPr>
          <p:nvPr/>
        </p:nvCxnSpPr>
        <p:spPr>
          <a:xfrm>
            <a:off x="1731931" y="4085277"/>
            <a:ext cx="5450487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05D9AB0B-9134-70D5-7619-56B25CE28E9D}"/>
              </a:ext>
            </a:extLst>
          </p:cNvPr>
          <p:cNvCxnSpPr>
            <a:cxnSpLocks/>
          </p:cNvCxnSpPr>
          <p:nvPr/>
        </p:nvCxnSpPr>
        <p:spPr>
          <a:xfrm flipV="1">
            <a:off x="1731931" y="1976652"/>
            <a:ext cx="0" cy="213045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309;p39">
            <a:extLst>
              <a:ext uri="{FF2B5EF4-FFF2-40B4-BE49-F238E27FC236}">
                <a16:creationId xmlns:a16="http://schemas.microsoft.com/office/drawing/2014/main" id="{3A31799D-E48F-2E00-73AA-5C9A96B19A89}"/>
              </a:ext>
            </a:extLst>
          </p:cNvPr>
          <p:cNvSpPr txBox="1">
            <a:spLocks/>
          </p:cNvSpPr>
          <p:nvPr/>
        </p:nvSpPr>
        <p:spPr>
          <a:xfrm>
            <a:off x="7346309" y="3851966"/>
            <a:ext cx="1042754" cy="6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indent="0">
              <a:spcAft>
                <a:spcPts val="1200"/>
              </a:spcAft>
              <a:buFont typeface="Meiryo"/>
              <a:buNone/>
            </a:pPr>
            <a:r>
              <a:rPr lang="ja-JP" altLang="en-US" sz="1800" b="1">
                <a:solidFill>
                  <a:schemeClr val="accent5"/>
                </a:solidFill>
              </a:rPr>
              <a:t>重量</a:t>
            </a:r>
            <a:r>
              <a:rPr lang="en-US" altLang="ja-JP" sz="1800" b="1" dirty="0">
                <a:solidFill>
                  <a:schemeClr val="accent5"/>
                </a:solidFill>
              </a:rPr>
              <a:t> (t)</a:t>
            </a:r>
            <a:endParaRPr lang="ja-JP" altLang="en-US" sz="1800" b="1" dirty="0">
              <a:solidFill>
                <a:schemeClr val="accent5"/>
              </a:solidFill>
            </a:endParaRPr>
          </a:p>
        </p:txBody>
      </p:sp>
      <p:sp>
        <p:nvSpPr>
          <p:cNvPr id="32" name="Google Shape;309;p39">
            <a:extLst>
              <a:ext uri="{FF2B5EF4-FFF2-40B4-BE49-F238E27FC236}">
                <a16:creationId xmlns:a16="http://schemas.microsoft.com/office/drawing/2014/main" id="{F6582251-0838-E2CB-341F-EEFF947C342B}"/>
              </a:ext>
            </a:extLst>
          </p:cNvPr>
          <p:cNvSpPr txBox="1">
            <a:spLocks/>
          </p:cNvSpPr>
          <p:nvPr/>
        </p:nvSpPr>
        <p:spPr>
          <a:xfrm>
            <a:off x="1309052" y="1540971"/>
            <a:ext cx="928522" cy="63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indent="0">
              <a:spcAft>
                <a:spcPts val="1200"/>
              </a:spcAft>
              <a:buFont typeface="Meiryo"/>
              <a:buNone/>
            </a:pPr>
            <a:r>
              <a:rPr lang="ja-JP" altLang="en-US" sz="1800" b="1">
                <a:solidFill>
                  <a:schemeClr val="accent5"/>
                </a:solidFill>
              </a:rPr>
              <a:t>自律度</a:t>
            </a:r>
            <a:endParaRPr lang="ja-JP" altLang="en-US" sz="1800" b="1" dirty="0">
              <a:solidFill>
                <a:schemeClr val="accent5"/>
              </a:solidFill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BB65AB4D-B1AA-77E9-6421-0620978E8ED3}"/>
              </a:ext>
            </a:extLst>
          </p:cNvPr>
          <p:cNvSpPr txBox="1"/>
          <p:nvPr/>
        </p:nvSpPr>
        <p:spPr>
          <a:xfrm>
            <a:off x="5783449" y="4169286"/>
            <a:ext cx="8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20+</a:t>
            </a:r>
            <a:endParaRPr kumimoji="1" lang="ja-JP" altLang="en-US" sz="1800" b="1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871C95EB-E75D-0790-DA9B-4EBA150A4E00}"/>
              </a:ext>
            </a:extLst>
          </p:cNvPr>
          <p:cNvSpPr txBox="1"/>
          <p:nvPr/>
        </p:nvSpPr>
        <p:spPr>
          <a:xfrm>
            <a:off x="4417678" y="4178337"/>
            <a:ext cx="56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10</a:t>
            </a:r>
            <a:endParaRPr kumimoji="1" lang="ja-JP" altLang="en-US" sz="1800" b="1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AD1771A0-1D79-B852-1EF9-0F6FE6C71D82}"/>
              </a:ext>
            </a:extLst>
          </p:cNvPr>
          <p:cNvSpPr txBox="1"/>
          <p:nvPr/>
        </p:nvSpPr>
        <p:spPr>
          <a:xfrm>
            <a:off x="3051907" y="4178337"/>
            <a:ext cx="560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5</a:t>
            </a:r>
            <a:endParaRPr kumimoji="1" lang="ja-JP" altLang="en-US" sz="1800" b="1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77CB1B79-4411-93C7-76C0-C3A31E3FB8BB}"/>
              </a:ext>
            </a:extLst>
          </p:cNvPr>
          <p:cNvSpPr txBox="1"/>
          <p:nvPr/>
        </p:nvSpPr>
        <p:spPr>
          <a:xfrm>
            <a:off x="2011324" y="4178337"/>
            <a:ext cx="876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8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&lt;0.5</a:t>
            </a:r>
            <a:endParaRPr kumimoji="1" lang="ja-JP" altLang="en-US" sz="1800" b="1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6B4B9EE0-8A1E-D2B5-5A2E-C1F9978176C6}"/>
              </a:ext>
            </a:extLst>
          </p:cNvPr>
          <p:cNvSpPr txBox="1"/>
          <p:nvPr/>
        </p:nvSpPr>
        <p:spPr>
          <a:xfrm>
            <a:off x="2954178" y="2498880"/>
            <a:ext cx="1775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Built Robotics</a:t>
            </a:r>
            <a:endParaRPr kumimoji="1" lang="ja-JP" altLang="en-US" sz="1600" b="1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EA6379E-0891-0E51-1A0D-A764F80A7F78}"/>
              </a:ext>
            </a:extLst>
          </p:cNvPr>
          <p:cNvSpPr txBox="1"/>
          <p:nvPr/>
        </p:nvSpPr>
        <p:spPr>
          <a:xfrm>
            <a:off x="943052" y="2094958"/>
            <a:ext cx="6934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自動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8069B9E-E805-D27D-08D5-06D4A62C4C6F}"/>
              </a:ext>
            </a:extLst>
          </p:cNvPr>
          <p:cNvSpPr txBox="1"/>
          <p:nvPr/>
        </p:nvSpPr>
        <p:spPr>
          <a:xfrm>
            <a:off x="825508" y="3585912"/>
            <a:ext cx="928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半自動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5F7DC3B-478D-592A-CA67-CA0F79A0193B}"/>
              </a:ext>
            </a:extLst>
          </p:cNvPr>
          <p:cNvSpPr txBox="1"/>
          <p:nvPr/>
        </p:nvSpPr>
        <p:spPr>
          <a:xfrm>
            <a:off x="5584201" y="2495527"/>
            <a:ext cx="1153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Safe AI</a:t>
            </a:r>
            <a:endParaRPr kumimoji="1" lang="ja-JP" altLang="en-US" sz="1600" b="1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074" name="Picture 2" descr="Built Robotics | BLITZ Portal イノベーション情報プラットフォーム">
            <a:extLst>
              <a:ext uri="{FF2B5EF4-FFF2-40B4-BE49-F238E27FC236}">
                <a16:creationId xmlns:a16="http://schemas.microsoft.com/office/drawing/2014/main" id="{D19A2C20-9D5D-E127-A00F-2F195238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01" y="2816847"/>
            <a:ext cx="450719" cy="4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afeAI, Inc. | LinkedIn">
            <a:extLst>
              <a:ext uri="{FF2B5EF4-FFF2-40B4-BE49-F238E27FC236}">
                <a16:creationId xmlns:a16="http://schemas.microsoft.com/office/drawing/2014/main" id="{84DF472B-C7BD-35AF-FF14-E18B71945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88" y="2816847"/>
            <a:ext cx="450719" cy="4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Play での Caterpillar Inc. の Android アプリ">
            <a:extLst>
              <a:ext uri="{FF2B5EF4-FFF2-40B4-BE49-F238E27FC236}">
                <a16:creationId xmlns:a16="http://schemas.microsoft.com/office/drawing/2014/main" id="{C9C996C9-9C6B-A355-7577-1FE7C2B2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53" y="2853075"/>
            <a:ext cx="803364" cy="39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EF688EA-BEEB-28C1-E497-1F59F92CE051}"/>
              </a:ext>
            </a:extLst>
          </p:cNvPr>
          <p:cNvSpPr txBox="1"/>
          <p:nvPr/>
        </p:nvSpPr>
        <p:spPr>
          <a:xfrm>
            <a:off x="6668873" y="2498515"/>
            <a:ext cx="1775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accent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Caterpillar</a:t>
            </a:r>
            <a:endParaRPr kumimoji="1" lang="ja-JP" altLang="en-US" sz="1600" b="1">
              <a:solidFill>
                <a:schemeClr val="accent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7A0B5AC4-E1A0-9A58-AFEF-E9E53607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42" y="3509819"/>
            <a:ext cx="1198350" cy="2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7CC6A18-0E39-B5FD-CF87-8EA86FCC327C}"/>
              </a:ext>
            </a:extLst>
          </p:cNvPr>
          <p:cNvSpPr txBox="1"/>
          <p:nvPr/>
        </p:nvSpPr>
        <p:spPr>
          <a:xfrm>
            <a:off x="1731931" y="2112326"/>
            <a:ext cx="1653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accent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Dig Zero</a:t>
            </a:r>
            <a:endParaRPr kumimoji="1" lang="ja-JP" altLang="en-US" sz="1600" b="1">
              <a:solidFill>
                <a:schemeClr val="accent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8" name="Google Shape;309;p39">
            <a:extLst>
              <a:ext uri="{FF2B5EF4-FFF2-40B4-BE49-F238E27FC236}">
                <a16:creationId xmlns:a16="http://schemas.microsoft.com/office/drawing/2014/main" id="{FF2A3021-888B-976A-6BF8-1D4DDD9E7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36485" y="966979"/>
            <a:ext cx="6414006" cy="827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ja-JP" altLang="en-US" sz="2000" b="1"/>
              <a:t>競合の最小が</a:t>
            </a:r>
            <a:r>
              <a:rPr lang="en-US" altLang="ja-JP" sz="2000" b="1" dirty="0"/>
              <a:t>5t</a:t>
            </a:r>
            <a:r>
              <a:rPr lang="ja-JP" altLang="en-US" sz="2000" b="1"/>
              <a:t>に対し、</a:t>
            </a:r>
            <a:r>
              <a:rPr lang="en-US" altLang="ja-JP" sz="2000" b="1" dirty="0"/>
              <a:t>1/20</a:t>
            </a:r>
            <a:r>
              <a:rPr lang="ja-JP" altLang="en-US" sz="2000" b="1"/>
              <a:t>の重量で無人化を実現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2397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>
          <a:extLst>
            <a:ext uri="{FF2B5EF4-FFF2-40B4-BE49-F238E27FC236}">
              <a16:creationId xmlns:a16="http://schemas.microsoft.com/office/drawing/2014/main" id="{13D76634-C25F-8FCF-FCE3-A22DC4266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>
            <a:extLst>
              <a:ext uri="{FF2B5EF4-FFF2-40B4-BE49-F238E27FC236}">
                <a16:creationId xmlns:a16="http://schemas.microsoft.com/office/drawing/2014/main" id="{E6C2259B-C332-EF51-23DA-51ACC136FD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9450" y="247050"/>
            <a:ext cx="76887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チーム体制</a:t>
            </a:r>
            <a:endParaRPr dirty="0"/>
          </a:p>
        </p:txBody>
      </p:sp>
      <p:sp>
        <p:nvSpPr>
          <p:cNvPr id="310" name="Google Shape;310;p39">
            <a:extLst>
              <a:ext uri="{FF2B5EF4-FFF2-40B4-BE49-F238E27FC236}">
                <a16:creationId xmlns:a16="http://schemas.microsoft.com/office/drawing/2014/main" id="{F460C4F3-5A6E-ECC6-8D49-EEC6AFAB64D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"/>
              <a:t>9</a:t>
            </a:fld>
            <a:endParaRPr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E433AF5-92AF-18E8-E9DD-D6C2E9B4F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597" y="3116082"/>
            <a:ext cx="2679024" cy="1569660"/>
          </a:xfrm>
        </p:spPr>
        <p:txBody>
          <a:bodyPr>
            <a:normAutofit/>
          </a:bodyPr>
          <a:lstStyle/>
          <a:p>
            <a:pPr marL="50800" indent="0" algn="ctr">
              <a:buNone/>
            </a:pPr>
            <a:r>
              <a:rPr lang="ja-JP" altLang="en-US" sz="2000"/>
              <a:t>村上</a:t>
            </a:r>
            <a:r>
              <a:rPr lang="en-US" altLang="ja-JP" sz="2000" dirty="0"/>
              <a:t> </a:t>
            </a:r>
            <a:r>
              <a:rPr lang="ja-JP" altLang="en-US" sz="2000"/>
              <a:t>友規（</a:t>
            </a:r>
            <a:r>
              <a:rPr lang="en-US" altLang="ja-JP" sz="2000" dirty="0"/>
              <a:t>24</a:t>
            </a:r>
            <a:r>
              <a:rPr lang="ja-JP" altLang="en-US" sz="2000"/>
              <a:t>）</a:t>
            </a:r>
            <a:endParaRPr lang="en-US" altLang="ja-JP" sz="2000" dirty="0"/>
          </a:p>
          <a:p>
            <a:pPr marL="50800" indent="0" algn="ctr">
              <a:buNone/>
            </a:pPr>
            <a:endParaRPr lang="en-US" altLang="ja-JP" sz="500" dirty="0"/>
          </a:p>
          <a:p>
            <a:pPr>
              <a:buSzPct val="50000"/>
            </a:pPr>
            <a:r>
              <a:rPr lang="ja-JP" altLang="en-US" sz="1500"/>
              <a:t>土木・宇宙系修士卒</a:t>
            </a:r>
            <a:endParaRPr lang="en-US" altLang="ja-JP" sz="1500" dirty="0"/>
          </a:p>
          <a:p>
            <a:pPr>
              <a:buSzPct val="50000"/>
            </a:pPr>
            <a:r>
              <a:rPr lang="ja-JP" altLang="en-US" sz="1500"/>
              <a:t>資金調達や現場での実証機会の獲得に専念</a:t>
            </a:r>
            <a:endParaRPr lang="en-US" altLang="ja-JP" sz="1500" dirty="0"/>
          </a:p>
        </p:txBody>
      </p:sp>
      <p:pic>
        <p:nvPicPr>
          <p:cNvPr id="4" name="図 3" descr="屋外に立っている男性&#10;&#10;自動的に生成された説明">
            <a:extLst>
              <a:ext uri="{FF2B5EF4-FFF2-40B4-BE49-F238E27FC236}">
                <a16:creationId xmlns:a16="http://schemas.microsoft.com/office/drawing/2014/main" id="{B317DA5A-B7C3-4214-5013-2E6C15ED3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2" r="697" b="1426"/>
          <a:stretch/>
        </p:blipFill>
        <p:spPr>
          <a:xfrm>
            <a:off x="1021189" y="1039973"/>
            <a:ext cx="1865026" cy="1910395"/>
          </a:xfrm>
          <a:prstGeom prst="ellipse">
            <a:avLst/>
          </a:prstGeom>
        </p:spPr>
      </p:pic>
      <p:sp>
        <p:nvSpPr>
          <p:cNvPr id="9" name="テキスト プレースホルダー 2">
            <a:extLst>
              <a:ext uri="{FF2B5EF4-FFF2-40B4-BE49-F238E27FC236}">
                <a16:creationId xmlns:a16="http://schemas.microsoft.com/office/drawing/2014/main" id="{19A3EBC8-F3CC-24F0-DE68-DF0F793A02A8}"/>
              </a:ext>
            </a:extLst>
          </p:cNvPr>
          <p:cNvSpPr txBox="1">
            <a:spLocks/>
          </p:cNvSpPr>
          <p:nvPr/>
        </p:nvSpPr>
        <p:spPr>
          <a:xfrm>
            <a:off x="3231581" y="3116082"/>
            <a:ext cx="267902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50800" indent="0" algn="ctr">
              <a:buFont typeface="Meiryo"/>
              <a:buNone/>
            </a:pPr>
            <a:r>
              <a:rPr lang="en-US" altLang="ja-JP" sz="2000" dirty="0"/>
              <a:t>CTO</a:t>
            </a:r>
            <a:r>
              <a:rPr lang="ja-JP" altLang="en-US" sz="2000"/>
              <a:t>（</a:t>
            </a:r>
            <a:r>
              <a:rPr lang="en-US" altLang="ja-JP" sz="2000" dirty="0"/>
              <a:t>26</a:t>
            </a:r>
            <a:r>
              <a:rPr lang="ja-JP" altLang="en-US" sz="2000"/>
              <a:t>）</a:t>
            </a:r>
            <a:endParaRPr lang="en-US" altLang="ja-JP" sz="2000" dirty="0"/>
          </a:p>
          <a:p>
            <a:pPr marL="50800" indent="0" algn="ctr">
              <a:buFont typeface="Meiryo"/>
              <a:buNone/>
            </a:pPr>
            <a:endParaRPr lang="en-US" altLang="ja-JP" sz="500" dirty="0"/>
          </a:p>
          <a:p>
            <a:pPr>
              <a:buSzPct val="50000"/>
            </a:pPr>
            <a:r>
              <a:rPr lang="ja-JP" altLang="en-US" sz="1400"/>
              <a:t>機械</a:t>
            </a:r>
            <a:r>
              <a:rPr lang="en-US" altLang="ja-JP" sz="1400" dirty="0"/>
              <a:t> or </a:t>
            </a:r>
            <a:r>
              <a:rPr lang="ja-JP" altLang="en-US" sz="1400"/>
              <a:t>電気系修士卒</a:t>
            </a:r>
            <a:endParaRPr lang="en-US" altLang="ja-JP" sz="1400" dirty="0"/>
          </a:p>
          <a:p>
            <a:pPr>
              <a:buSzPct val="50000"/>
            </a:pPr>
            <a:r>
              <a:rPr lang="ja-JP" altLang="en-US" sz="1400"/>
              <a:t>ロボティクス系スタートアップの</a:t>
            </a:r>
            <a:r>
              <a:rPr lang="en-US" altLang="ja-JP" sz="1400" dirty="0"/>
              <a:t>Tech Lead</a:t>
            </a:r>
          </a:p>
        </p:txBody>
      </p:sp>
      <p:sp>
        <p:nvSpPr>
          <p:cNvPr id="10" name="テキスト プレースホルダー 2">
            <a:extLst>
              <a:ext uri="{FF2B5EF4-FFF2-40B4-BE49-F238E27FC236}">
                <a16:creationId xmlns:a16="http://schemas.microsoft.com/office/drawing/2014/main" id="{BB847E51-03CB-00B8-E793-D490B1AF519F}"/>
              </a:ext>
            </a:extLst>
          </p:cNvPr>
          <p:cNvSpPr txBox="1">
            <a:spLocks/>
          </p:cNvSpPr>
          <p:nvPr/>
        </p:nvSpPr>
        <p:spPr>
          <a:xfrm>
            <a:off x="5910605" y="3116082"/>
            <a:ext cx="291288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iryo"/>
              <a:buChar char="●"/>
              <a:defRPr sz="28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●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○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Meiryo"/>
              <a:buChar char="■"/>
              <a:defRPr sz="2600" b="0" i="0" u="none" strike="noStrike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50800" indent="0" algn="ctr">
              <a:buFont typeface="Meiryo"/>
              <a:buNone/>
            </a:pPr>
            <a:r>
              <a:rPr lang="ja-JP" altLang="en-US" sz="2000"/>
              <a:t>土木専門家</a:t>
            </a:r>
            <a:r>
              <a:rPr lang="en-US" altLang="ja-JP" sz="2000" dirty="0"/>
              <a:t> (60)</a:t>
            </a:r>
          </a:p>
          <a:p>
            <a:pPr marL="50800" indent="0" algn="ctr">
              <a:buFont typeface="Meiryo"/>
              <a:buNone/>
            </a:pPr>
            <a:endParaRPr lang="en-US" altLang="ja-JP" sz="600" dirty="0"/>
          </a:p>
          <a:p>
            <a:pPr>
              <a:buSzPct val="50000"/>
            </a:pPr>
            <a:r>
              <a:rPr lang="ja-JP" altLang="en-US" sz="1600"/>
              <a:t>元</a:t>
            </a:r>
            <a:r>
              <a:rPr lang="en-US" altLang="ja-JP" sz="1600" dirty="0"/>
              <a:t> </a:t>
            </a:r>
            <a:r>
              <a:rPr lang="ja-JP" altLang="en-US" sz="1600"/>
              <a:t>水道・ガス会社勤務</a:t>
            </a:r>
            <a:endParaRPr lang="en-US" altLang="ja-JP" sz="1600" dirty="0"/>
          </a:p>
          <a:p>
            <a:pPr>
              <a:buSzPct val="50000"/>
            </a:pPr>
            <a:r>
              <a:rPr lang="en-US" altLang="ja-JP" sz="1600" dirty="0"/>
              <a:t>1</a:t>
            </a:r>
            <a:r>
              <a:rPr lang="ja-JP" altLang="en-US" sz="1600"/>
              <a:t>級土木施工管理技士</a:t>
            </a:r>
            <a:endParaRPr lang="en-US" altLang="ja-JP" sz="1600" dirty="0"/>
          </a:p>
          <a:p>
            <a:pPr>
              <a:buSzPct val="50000"/>
            </a:pPr>
            <a:r>
              <a:rPr lang="ja-JP" altLang="en-US" sz="1600"/>
              <a:t>建設機械施工技士</a:t>
            </a:r>
            <a:endParaRPr lang="en-US" altLang="ja-JP" sz="1600" dirty="0"/>
          </a:p>
          <a:p>
            <a:pPr>
              <a:buSzPct val="50000"/>
            </a:pPr>
            <a:r>
              <a:rPr lang="ja-JP" altLang="en-US" sz="1600"/>
              <a:t>土止め支保工作業主任者</a:t>
            </a:r>
            <a:endParaRPr lang="en-US" altLang="ja-JP" sz="1600" dirty="0"/>
          </a:p>
        </p:txBody>
      </p:sp>
      <p:pic>
        <p:nvPicPr>
          <p:cNvPr id="4098" name="Picture 2" descr="画像が生成されました">
            <a:extLst>
              <a:ext uri="{FF2B5EF4-FFF2-40B4-BE49-F238E27FC236}">
                <a16:creationId xmlns:a16="http://schemas.microsoft.com/office/drawing/2014/main" id="{38611439-20B7-3140-3A91-7D8801F61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495" y="1039973"/>
            <a:ext cx="1959008" cy="195900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画像が生成されました">
            <a:extLst>
              <a:ext uri="{FF2B5EF4-FFF2-40B4-BE49-F238E27FC236}">
                <a16:creationId xmlns:a16="http://schemas.microsoft.com/office/drawing/2014/main" id="{4525DB40-B24E-9FFB-3CFC-56C29496A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433" y="1039973"/>
            <a:ext cx="1865026" cy="19042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51678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434343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445</Words>
  <Application>Microsoft Macintosh PowerPoint</Application>
  <PresentationFormat>画面に合わせる (16:9)</PresentationFormat>
  <Paragraphs>92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4" baseType="lpstr">
      <vt:lpstr>Meiryo</vt:lpstr>
      <vt:lpstr>Lato</vt:lpstr>
      <vt:lpstr>Hiragino Sans W5</vt:lpstr>
      <vt:lpstr>Arial</vt:lpstr>
      <vt:lpstr>Streamline</vt:lpstr>
      <vt:lpstr>自己紹介</vt:lpstr>
      <vt:lpstr>Dig Zero（ピッチ資料）</vt:lpstr>
      <vt:lpstr>ビジョン</vt:lpstr>
      <vt:lpstr>顧客の課題</vt:lpstr>
      <vt:lpstr>ソリューション・提供価値</vt:lpstr>
      <vt:lpstr>収益モデル</vt:lpstr>
      <vt:lpstr>市場規模（SAM・SOM）</vt:lpstr>
      <vt:lpstr>競合分析</vt:lpstr>
      <vt:lpstr>チーム体制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村上　友規</cp:lastModifiedBy>
  <cp:revision>150</cp:revision>
  <dcterms:modified xsi:type="dcterms:W3CDTF">2025-04-27T05:29:03Z</dcterms:modified>
</cp:coreProperties>
</file>